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3" r:id="rId1"/>
  </p:sldMasterIdLst>
  <p:sldIdLst>
    <p:sldId id="256" r:id="rId2"/>
    <p:sldId id="257" r:id="rId3"/>
    <p:sldId id="260" r:id="rId4"/>
    <p:sldId id="265" r:id="rId5"/>
    <p:sldId id="266" r:id="rId6"/>
    <p:sldId id="268" r:id="rId7"/>
    <p:sldId id="259" r:id="rId8"/>
    <p:sldId id="263" r:id="rId9"/>
    <p:sldId id="267" r:id="rId10"/>
    <p:sldId id="264" r:id="rId11"/>
    <p:sldId id="258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45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88049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99730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28169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196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2767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126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70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6764DA5-CD3D-4590-A511-FCD3BC7A793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40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9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1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6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97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216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3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2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0816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masconsulting.com/" TargetMode="External"/><Relationship Id="rId2" Type="http://schemas.openxmlformats.org/officeDocument/2006/relationships/hyperlink" Target="mailto:k.paszko@tomasconsulting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CEFD60-BC25-4679-8F44-C98DC5D2D1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Dofinansowanie instalacji OZE dla mieszkańców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D05A32F-2A37-4312-8A70-5425274D5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3823" y="4770859"/>
            <a:ext cx="6263004" cy="1069848"/>
          </a:xfrm>
        </p:spPr>
        <p:txBody>
          <a:bodyPr>
            <a:normAutofit fontScale="92500" lnSpcReduction="10000"/>
          </a:bodyPr>
          <a:lstStyle/>
          <a:p>
            <a:endParaRPr lang="pl-PL" b="1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chemeClr val="tx1"/>
                </a:solidFill>
              </a:rPr>
              <a:t>Krzysztof Paszko</a:t>
            </a:r>
          </a:p>
          <a:p>
            <a:r>
              <a:rPr lang="pl-PL" b="1" dirty="0">
                <a:solidFill>
                  <a:schemeClr val="tx1"/>
                </a:solidFill>
              </a:rPr>
              <a:t>Tomas Consulting S.A.</a:t>
            </a:r>
          </a:p>
        </p:txBody>
      </p:sp>
    </p:spTree>
    <p:extLst>
      <p:ext uri="{BB962C8B-B14F-4D97-AF65-F5344CB8AC3E}">
        <p14:creationId xmlns:p14="http://schemas.microsoft.com/office/powerpoint/2010/main" val="269316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4E1609-32DB-4B3E-A8D8-825C50458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Dokumenty składane do Urzędu Gminy: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F01878-1413-4AEB-9B93-D52F8D0D7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085" y="2182494"/>
            <a:ext cx="9613861" cy="35993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800" b="1" dirty="0">
                <a:solidFill>
                  <a:schemeClr val="tx1"/>
                </a:solidFill>
                <a:latin typeface="+mj-lt"/>
              </a:rPr>
              <a:t>NA OBECNYM ETAPIE JEDYNIE </a:t>
            </a:r>
            <a:r>
              <a:rPr lang="pl-PL" sz="2800" b="1" u="sng" dirty="0">
                <a:solidFill>
                  <a:schemeClr val="tx1"/>
                </a:solidFill>
                <a:latin typeface="+mj-lt"/>
              </a:rPr>
              <a:t>ANKIETA 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tx1"/>
                </a:solidFill>
                <a:latin typeface="+mj-lt"/>
              </a:rPr>
              <a:t>Po przyznaniu dotacji:</a:t>
            </a:r>
          </a:p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Wniosek wg. formularza </a:t>
            </a:r>
          </a:p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Oświadczenie o prawie do dysponowania nieruchomością</a:t>
            </a:r>
          </a:p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Uproszczona dokumentacja techniczna sporządzona przez projektanta </a:t>
            </a:r>
          </a:p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Inne oświadczenia zgodnie z regulaminem </a:t>
            </a:r>
          </a:p>
          <a:p>
            <a:pPr marL="0" indent="0">
              <a:buNone/>
            </a:pPr>
            <a:endParaRPr lang="pl-PL" sz="2800" b="1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7591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D8FD4A-1A82-4F6B-A860-48BEA324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Rozliczanie grantu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4474350-089C-4D3F-B5A2-65121E358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152" y="1995055"/>
            <a:ext cx="10407332" cy="4272427"/>
          </a:xfrm>
        </p:spPr>
        <p:txBody>
          <a:bodyPr>
            <a:normAutofit/>
          </a:bodyPr>
          <a:lstStyle/>
          <a:p>
            <a:pPr algn="just"/>
            <a:r>
              <a:rPr lang="pl-PL" sz="2800" b="1" dirty="0">
                <a:latin typeface="+mj-lt"/>
              </a:rPr>
              <a:t>Grant jest wypłacany jako refundacja kosztów poniesionych przez mieszkańca </a:t>
            </a:r>
          </a:p>
          <a:p>
            <a:pPr algn="just"/>
            <a:r>
              <a:rPr lang="pl-PL" sz="2800" b="1" dirty="0">
                <a:latin typeface="+mj-lt"/>
              </a:rPr>
              <a:t>Mieszkaniec przed zakupem instalacji będzie zobowiązany porównać 3 oferty i wybrać najkorzystniejszą</a:t>
            </a:r>
          </a:p>
          <a:p>
            <a:pPr algn="just"/>
            <a:r>
              <a:rPr lang="pl-PL" sz="2800" b="1" dirty="0">
                <a:latin typeface="+mj-lt"/>
              </a:rPr>
              <a:t>Rozliczenie grantu nastąpi na podstawie dokumentów: wniosek o płatność, faktura, protokół odbioru instalacji, potwierdzenie płatności przelewem itp.</a:t>
            </a:r>
          </a:p>
        </p:txBody>
      </p:sp>
    </p:spTree>
    <p:extLst>
      <p:ext uri="{BB962C8B-B14F-4D97-AF65-F5344CB8AC3E}">
        <p14:creationId xmlns:p14="http://schemas.microsoft.com/office/powerpoint/2010/main" val="2666572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B9A5E3-2282-4B46-89B1-518FF6D3D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3" y="410945"/>
            <a:ext cx="6602681" cy="1657206"/>
          </a:xfrm>
        </p:spPr>
        <p:txBody>
          <a:bodyPr/>
          <a:lstStyle/>
          <a:p>
            <a:r>
              <a:rPr lang="pl-PL" dirty="0"/>
              <a:t>Dziękuję za uwagę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1EFFE0C-8EC9-4BA9-85E2-2567B3CC9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7972" y="2626983"/>
            <a:ext cx="7836646" cy="3693111"/>
          </a:xfrm>
        </p:spPr>
        <p:txBody>
          <a:bodyPr>
            <a:normAutofit/>
          </a:bodyPr>
          <a:lstStyle/>
          <a:p>
            <a:pPr algn="l"/>
            <a:r>
              <a:rPr lang="pl-PL" sz="3200" dirty="0"/>
              <a:t>Krzysztof Paszko</a:t>
            </a:r>
          </a:p>
          <a:p>
            <a:pPr algn="l"/>
            <a:r>
              <a:rPr lang="pl-PL" sz="3200" dirty="0" err="1"/>
              <a:t>Tomas</a:t>
            </a:r>
            <a:r>
              <a:rPr lang="pl-PL" sz="3200" dirty="0"/>
              <a:t> Consulting S.A. </a:t>
            </a:r>
          </a:p>
          <a:p>
            <a:pPr algn="l"/>
            <a:r>
              <a:rPr lang="pl-PL" sz="3200" dirty="0"/>
              <a:t>ul. Lniana 41, 15-665 Białystok </a:t>
            </a:r>
          </a:p>
          <a:p>
            <a:pPr algn="l"/>
            <a:r>
              <a:rPr lang="pl-PL" sz="3200" dirty="0"/>
              <a:t>Tel. 85 652 55 10  fax. 85-652-54-17</a:t>
            </a:r>
          </a:p>
          <a:p>
            <a:pPr algn="l"/>
            <a:r>
              <a:rPr lang="pl-PL" sz="3200" dirty="0"/>
              <a:t>e-mail: </a:t>
            </a:r>
            <a:r>
              <a:rPr lang="pl-PL" sz="3200" dirty="0">
                <a:hlinkClick r:id="rId2"/>
              </a:rPr>
              <a:t>k.paszko@tomasconsulting.com</a:t>
            </a:r>
            <a:r>
              <a:rPr lang="pl-PL" sz="3200" dirty="0"/>
              <a:t>    </a:t>
            </a:r>
          </a:p>
          <a:p>
            <a:pPr algn="l"/>
            <a:r>
              <a:rPr lang="pl-PL" sz="3200" dirty="0">
                <a:hlinkClick r:id="rId3"/>
              </a:rPr>
              <a:t>www.tomasconsulting.com</a:t>
            </a:r>
            <a:r>
              <a:rPr lang="pl-PL" sz="3200" dirty="0"/>
              <a:t>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2259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CAA895-552C-4365-B458-A838ADAE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 co?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99940B-A00C-4DDE-A7BA-A675D88E1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031" y="1986742"/>
            <a:ext cx="10411045" cy="4375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b="1" dirty="0">
                <a:latin typeface="+mj-lt"/>
              </a:rPr>
              <a:t>Instalacja nowych:</a:t>
            </a:r>
          </a:p>
          <a:p>
            <a:pPr>
              <a:buFontTx/>
              <a:buChar char="-"/>
            </a:pPr>
            <a:r>
              <a:rPr lang="pl-PL" sz="2800" b="1" dirty="0">
                <a:latin typeface="+mj-lt"/>
              </a:rPr>
              <a:t>ogniw fotowoltaicznych </a:t>
            </a:r>
          </a:p>
          <a:p>
            <a:pPr marL="0" indent="0">
              <a:buNone/>
            </a:pPr>
            <a:r>
              <a:rPr lang="pl-PL" sz="2800" b="1" dirty="0">
                <a:latin typeface="+mj-lt"/>
              </a:rPr>
              <a:t>lub </a:t>
            </a:r>
          </a:p>
          <a:p>
            <a:pPr>
              <a:buFontTx/>
              <a:buChar char="-"/>
            </a:pPr>
            <a:r>
              <a:rPr lang="pl-PL" sz="2800" b="1" dirty="0">
                <a:latin typeface="+mj-lt"/>
              </a:rPr>
              <a:t>kolektorów słonecznych </a:t>
            </a:r>
          </a:p>
          <a:p>
            <a:pPr marL="0" indent="0">
              <a:buNone/>
            </a:pPr>
            <a:endParaRPr lang="pl-PL" sz="2800" b="1" dirty="0">
              <a:latin typeface="+mj-lt"/>
            </a:endParaRPr>
          </a:p>
          <a:p>
            <a:pPr marL="0" indent="0">
              <a:buNone/>
            </a:pPr>
            <a:r>
              <a:rPr lang="pl-PL" sz="2800" b="1" dirty="0">
                <a:latin typeface="+mj-lt"/>
              </a:rPr>
              <a:t>na budynkach mieszkalnych, w tym budynkach jednorodzinnych na potrzeby własne mieszkańców z wyłączeniem budynków, w których prowadzona jest działalność gospodarcza, w tym działalność rolnicza</a:t>
            </a:r>
            <a:r>
              <a:rPr lang="pl-PL" sz="3200" dirty="0">
                <a:latin typeface="+mj-lt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410739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F28D96-DFAF-43A2-9E3C-56AB50CB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Moc instalacji i produkcja energii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67C9FC-FA95-4693-BCEA-9E33A8E8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73" y="2336873"/>
            <a:ext cx="10493405" cy="3599316"/>
          </a:xfrm>
        </p:spPr>
        <p:txBody>
          <a:bodyPr>
            <a:noAutofit/>
          </a:bodyPr>
          <a:lstStyle/>
          <a:p>
            <a:pPr algn="just"/>
            <a:r>
              <a:rPr lang="pl-PL" b="1" dirty="0">
                <a:solidFill>
                  <a:schemeClr val="tx1"/>
                </a:solidFill>
                <a:latin typeface="+mj-lt"/>
              </a:rPr>
              <a:t>Moc instalacji powinna odpowiadać aktualnym  potrzebom </a:t>
            </a:r>
            <a:r>
              <a:rPr lang="pl-PL" b="1" dirty="0">
                <a:latin typeface="+mj-lt"/>
              </a:rPr>
              <a:t>mieszkańców - moc instalacji fotowoltaicznej/kolektorów słonecznych </a:t>
            </a:r>
            <a:r>
              <a:rPr lang="pl-PL" b="1" u="sng" dirty="0">
                <a:latin typeface="+mj-lt"/>
              </a:rPr>
              <a:t>powinna być dostosowana do rocznego zapotrzebowania na energię elektryczną/cieplną. </a:t>
            </a:r>
            <a:r>
              <a:rPr lang="pl-PL" b="1" dirty="0">
                <a:latin typeface="+mj-lt"/>
              </a:rPr>
              <a:t>Instalacja fotowoltaiczna powinna być tak dobrana, aby całkowita ilość energii elektrycznej wyprodukowanej i odprowadzonej do sieci energetycznej przez instalację objętą grantem w rocznym okresie rozliczeniowym nie przekroczyła </a:t>
            </a:r>
            <a:r>
              <a:rPr lang="pl-PL" sz="4000" b="1" dirty="0">
                <a:latin typeface="+mj-lt"/>
              </a:rPr>
              <a:t>120%</a:t>
            </a:r>
            <a:r>
              <a:rPr lang="pl-PL" b="1" dirty="0">
                <a:latin typeface="+mj-lt"/>
              </a:rPr>
              <a:t> całkowitej ilości energii elektrycznej pobranej z sieci energetycznej przez </a:t>
            </a:r>
            <a:r>
              <a:rPr lang="pl-PL" b="1" dirty="0" err="1">
                <a:latin typeface="+mj-lt"/>
              </a:rPr>
              <a:t>Grantobiorcę</a:t>
            </a:r>
            <a:r>
              <a:rPr lang="pl-PL" b="1" dirty="0">
                <a:latin typeface="+mj-lt"/>
              </a:rPr>
              <a:t> w tym samym okresie rozliczeniowym</a:t>
            </a:r>
            <a:endParaRPr lang="pl-PL" b="1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pl-PL" b="1" dirty="0">
                <a:latin typeface="+mj-lt"/>
              </a:rPr>
              <a:t>Produkcja energii z instalacji OZE powinna odnosić się do wielkości zużycia prądu w kWh za rok 2018 (w oparciu o rachunki za prąd). </a:t>
            </a:r>
          </a:p>
        </p:txBody>
      </p:sp>
    </p:spTree>
    <p:extLst>
      <p:ext uri="{BB962C8B-B14F-4D97-AF65-F5344CB8AC3E}">
        <p14:creationId xmlns:p14="http://schemas.microsoft.com/office/powerpoint/2010/main" val="357031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3307C7-E05C-45CF-B01A-087E8EE99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Wyłaczenia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6EC0F62-FAAB-407E-ABB5-234725D88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2800" b="1" dirty="0"/>
              <a:t>Nie dopuszcza się montażu </a:t>
            </a:r>
            <a:r>
              <a:rPr lang="pl-PL" sz="2800" b="1" dirty="0" err="1"/>
              <a:t>mikroinstalacji</a:t>
            </a:r>
            <a:r>
              <a:rPr lang="pl-PL" sz="2800" b="1" dirty="0"/>
              <a:t> fotowoltaicznej/kolektorów słonecznych na budynkach mieszkalnych, których dachy pokryte są materiałami lub wyrobami zawierającymi </a:t>
            </a:r>
            <a:r>
              <a:rPr lang="pl-PL" sz="3200" b="1" u="sng" dirty="0"/>
              <a:t>azbest.</a:t>
            </a:r>
            <a:r>
              <a:rPr lang="pl-PL" sz="2800" b="1" dirty="0"/>
              <a:t> Właściciele takich budynków mogą wziąć udział w projekcie pod warunkiem złożenia oświadczenia, że przed wykonaniem </a:t>
            </a:r>
            <a:r>
              <a:rPr lang="pl-PL" sz="2800" b="1" dirty="0" err="1"/>
              <a:t>mikroinstalacji</a:t>
            </a:r>
            <a:r>
              <a:rPr lang="pl-PL" sz="2800" b="1" dirty="0"/>
              <a:t> fotowoltaicznej lub montażem kolektorów słonecznych, na własny koszt i zgodnie z obowiązującymi przepisami prawa, wymienią pokrycie dachowe na nowe.</a:t>
            </a:r>
          </a:p>
          <a:p>
            <a:pPr algn="just"/>
            <a:r>
              <a:rPr lang="pl-PL" sz="2800" b="1" dirty="0"/>
              <a:t>Uwaga na strefę konserwatora!!</a:t>
            </a:r>
          </a:p>
        </p:txBody>
      </p:sp>
    </p:spTree>
    <p:extLst>
      <p:ext uri="{BB962C8B-B14F-4D97-AF65-F5344CB8AC3E}">
        <p14:creationId xmlns:p14="http://schemas.microsoft.com/office/powerpoint/2010/main" val="185061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3EAF85-557C-4B6D-BFDF-E9D349E1D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Wyłączenia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D8A6AE-D81F-4F36-B73F-EC1DC1582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0168192" cy="3599316"/>
          </a:xfrm>
        </p:spPr>
        <p:txBody>
          <a:bodyPr>
            <a:noAutofit/>
          </a:bodyPr>
          <a:lstStyle/>
          <a:p>
            <a:r>
              <a:rPr lang="pl-PL" sz="2800" b="1" dirty="0"/>
              <a:t>Grant nie może być przeznaczony na sfinansowanie inwestycji polegającej na budowie lub montażu urządzenia wykorzystującego inną energię odnawialną (np. wiatru, termalną, otrzymywaną z biomasy, biogazu),</a:t>
            </a:r>
          </a:p>
          <a:p>
            <a:r>
              <a:rPr lang="pl-PL" sz="2800" b="1" dirty="0"/>
              <a:t>Dofinansowanie w formie Grantu może być udzielone na przedsięwzięcia, które nie zostały zakończone (faktury przedstawione do rozliczenia przez </a:t>
            </a:r>
            <a:r>
              <a:rPr lang="pl-PL" sz="2800" b="1" dirty="0" err="1"/>
              <a:t>Grantobiorcę</a:t>
            </a:r>
            <a:r>
              <a:rPr lang="pl-PL" sz="2800" b="1" dirty="0"/>
              <a:t> muszą być wystawione po podpisaniu Umowy o powierzenie Grantu pomiędzy </a:t>
            </a:r>
            <a:r>
              <a:rPr lang="pl-PL" sz="2800" b="1" dirty="0" err="1"/>
              <a:t>Grantobiorcą</a:t>
            </a:r>
            <a:r>
              <a:rPr lang="pl-PL" sz="2800" b="1" dirty="0"/>
              <a:t> i beneficjentem projektu grantowego).</a:t>
            </a:r>
          </a:p>
        </p:txBody>
      </p:sp>
    </p:spTree>
    <p:extLst>
      <p:ext uri="{BB962C8B-B14F-4D97-AF65-F5344CB8AC3E}">
        <p14:creationId xmlns:p14="http://schemas.microsoft.com/office/powerpoint/2010/main" val="148935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339B02-6E6D-4140-9FEF-5D6B6CF6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Koszty kwalifikowane instalacji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DF4B88-20AF-4C3B-9F40-29325CBD0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/>
              <a:t>1. Instalacja fotowoltaiczna: </a:t>
            </a:r>
          </a:p>
          <a:p>
            <a:pPr>
              <a:buFontTx/>
              <a:buChar char="-"/>
            </a:pPr>
            <a:r>
              <a:rPr lang="pl-PL" dirty="0"/>
              <a:t>o mocy do 5kWp – maksymalnie 7 000,00 zł za 1 </a:t>
            </a:r>
            <a:r>
              <a:rPr lang="pl-PL" dirty="0" err="1"/>
              <a:t>kWp</a:t>
            </a:r>
            <a:r>
              <a:rPr lang="pl-PL" dirty="0"/>
              <a:t>.</a:t>
            </a:r>
          </a:p>
          <a:p>
            <a:pPr>
              <a:buFontTx/>
              <a:buChar char="-"/>
            </a:pPr>
            <a:r>
              <a:rPr lang="pl-PL" dirty="0"/>
              <a:t>o mocy powyżej 5 </a:t>
            </a:r>
            <a:r>
              <a:rPr lang="pl-PL" dirty="0" err="1"/>
              <a:t>kWp</a:t>
            </a:r>
            <a:r>
              <a:rPr lang="pl-PL" dirty="0"/>
              <a:t> – maksymalne 6 000,00 zł za 1 </a:t>
            </a:r>
            <a:r>
              <a:rPr lang="pl-PL" dirty="0" err="1"/>
              <a:t>kWp</a:t>
            </a:r>
            <a:r>
              <a:rPr lang="pl-PL" dirty="0"/>
              <a:t>. </a:t>
            </a:r>
          </a:p>
          <a:p>
            <a:pPr marL="0" indent="0">
              <a:buNone/>
            </a:pPr>
            <a:r>
              <a:rPr lang="pl-PL" dirty="0"/>
              <a:t>2. Instalacja kolektorów słonecznych: </a:t>
            </a:r>
          </a:p>
          <a:p>
            <a:pPr>
              <a:buFontTx/>
              <a:buChar char="-"/>
            </a:pPr>
            <a:r>
              <a:rPr lang="pl-PL" dirty="0"/>
              <a:t>dostosowana do potrzeb 1-3 osób – maksymalnie 18 000,00 zł. </a:t>
            </a:r>
          </a:p>
          <a:p>
            <a:pPr>
              <a:buFontTx/>
              <a:buChar char="-"/>
            </a:pPr>
            <a:r>
              <a:rPr lang="pl-PL" dirty="0"/>
              <a:t>dostosowana do potrzeb 4-5 osób – maksymalnie 21 000,00 zł. </a:t>
            </a:r>
          </a:p>
          <a:p>
            <a:pPr marL="0" indent="0">
              <a:buNone/>
            </a:pPr>
            <a:r>
              <a:rPr lang="pl-PL" dirty="0"/>
              <a:t>- dostosowana do potrzeb 6 i więcej osób – maksymalnie 25 000,00 zł. Instalacja obowiązkowo musi być wyposażona w licznik ciepła montowany w obiegu kolektorów umożliwiający prezentację danych dotyczących wyprodukowanej/produkowanej energii. Znamionowa moc instalacji powinna być określona pomiarami w Standardowych Warunkach Pomiaru. </a:t>
            </a:r>
          </a:p>
        </p:txBody>
      </p:sp>
    </p:spTree>
    <p:extLst>
      <p:ext uri="{BB962C8B-B14F-4D97-AF65-F5344CB8AC3E}">
        <p14:creationId xmlns:p14="http://schemas.microsoft.com/office/powerpoint/2010/main" val="3511613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68CA95-0FF1-44B6-A3EB-0ACB24F4E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Wartość grantu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BF7301-ED5F-4567-BB1B-343D6A061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516" y="2012296"/>
            <a:ext cx="10030967" cy="4556464"/>
          </a:xfrm>
        </p:spPr>
        <p:txBody>
          <a:bodyPr>
            <a:noAutofit/>
          </a:bodyPr>
          <a:lstStyle/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Maksymalna wartość w PLN instalacji OZE zostanie określona w regulaminie konkursu (cena za zestaw)</a:t>
            </a:r>
          </a:p>
          <a:p>
            <a:r>
              <a:rPr lang="pl-PL" sz="2800" b="1" dirty="0">
                <a:solidFill>
                  <a:schemeClr val="tx1"/>
                </a:solidFill>
                <a:latin typeface="+mj-lt"/>
              </a:rPr>
              <a:t>Wartość wsparcia może wynieść maksymalnie 85% wydatków netto, co może zostać obniżone na etapie ubiegania się o dotację przez Gminę do 65 %</a:t>
            </a:r>
          </a:p>
          <a:p>
            <a:endParaRPr lang="pl-PL" sz="28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1642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BD9F2A-1598-412A-A546-5D7082F8F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Wybór grantów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7599A0C-B852-48FC-A4DD-39C21E21D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516" y="2001281"/>
            <a:ext cx="10030967" cy="4432177"/>
          </a:xfrm>
        </p:spPr>
        <p:txBody>
          <a:bodyPr>
            <a:noAutofit/>
          </a:bodyPr>
          <a:lstStyle/>
          <a:p>
            <a:pPr algn="just"/>
            <a:r>
              <a:rPr lang="pl-PL" sz="2800" b="1" dirty="0">
                <a:solidFill>
                  <a:schemeClr val="tx1"/>
                </a:solidFill>
                <a:latin typeface="+mj-lt"/>
              </a:rPr>
              <a:t>Gmina przeprowadzi konkurs wg. </a:t>
            </a:r>
            <a:r>
              <a:rPr lang="pl-PL" sz="2800" b="1" dirty="0">
                <a:latin typeface="+mj-lt"/>
              </a:rPr>
              <a:t>zasad regulaminu zatwierdzonego przez urząd marszałkowski</a:t>
            </a:r>
          </a:p>
          <a:p>
            <a:pPr algn="just"/>
            <a:r>
              <a:rPr lang="pl-PL" sz="2800" b="1" dirty="0">
                <a:latin typeface="+mj-lt"/>
              </a:rPr>
              <a:t>Dokładne zasady zostaną określone w terminie późniejszym</a:t>
            </a:r>
          </a:p>
          <a:p>
            <a:pPr algn="just"/>
            <a:r>
              <a:rPr lang="pl-PL" sz="2800" b="1" dirty="0">
                <a:latin typeface="+mj-lt"/>
              </a:rPr>
              <a:t>Preferowane są instalacje o mocy do 5 kW</a:t>
            </a:r>
          </a:p>
          <a:p>
            <a:pPr marL="0" indent="0" algn="just">
              <a:buNone/>
            </a:pPr>
            <a:endParaRPr lang="pl-PL" sz="28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658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E46F90-F527-40E9-BF78-034C77098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Terminy realizacji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82B59A-EECD-4AC8-AF5B-3C4E05AC9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Ogłoszenie wyników- IX.2020</a:t>
            </a:r>
          </a:p>
          <a:p>
            <a:r>
              <a:rPr lang="pl-PL" dirty="0"/>
              <a:t>Podpisywanie umów z Beneficjentami IX-X.2020</a:t>
            </a:r>
          </a:p>
          <a:p>
            <a:endParaRPr lang="pl-PL" dirty="0"/>
          </a:p>
          <a:p>
            <a:r>
              <a:rPr lang="pl-PL" dirty="0"/>
              <a:t>Realizacja prawdopodobnie w 2021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84136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521</TotalTime>
  <Words>611</Words>
  <Application>Microsoft Office PowerPoint</Application>
  <PresentationFormat>Panoramiczny</PresentationFormat>
  <Paragraphs>59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Arial</vt:lpstr>
      <vt:lpstr>Trebuchet MS</vt:lpstr>
      <vt:lpstr>Berlin</vt:lpstr>
      <vt:lpstr>Dofinansowanie instalacji OZE dla mieszkańców</vt:lpstr>
      <vt:lpstr>Na co?</vt:lpstr>
      <vt:lpstr>Moc instalacji i produkcja energii</vt:lpstr>
      <vt:lpstr>Wyłaczenia</vt:lpstr>
      <vt:lpstr>Wyłączenia</vt:lpstr>
      <vt:lpstr>Koszty kwalifikowane instalacji</vt:lpstr>
      <vt:lpstr>Wartość grantu</vt:lpstr>
      <vt:lpstr>Wybór grantów</vt:lpstr>
      <vt:lpstr>Terminy realizacji</vt:lpstr>
      <vt:lpstr>Dokumenty składane do Urzędu Gminy: </vt:lpstr>
      <vt:lpstr>Rozliczanie grantu</vt:lpstr>
      <vt:lpstr>Dziękuję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Dofinansowanie instalacji oze dla mieszkańców</dc:title>
  <dc:creator>Tomasz Perkowski</dc:creator>
  <cp:lastModifiedBy>Krzysztof Paszko</cp:lastModifiedBy>
  <cp:revision>16</cp:revision>
  <dcterms:created xsi:type="dcterms:W3CDTF">2019-11-25T07:51:16Z</dcterms:created>
  <dcterms:modified xsi:type="dcterms:W3CDTF">2019-12-05T14:32:51Z</dcterms:modified>
</cp:coreProperties>
</file>